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eur et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12" name="Titre de la présentation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13" name="Texte niveau 1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seul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100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10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rdre du jou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re de l’ordre du jour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l’ordre du jour</a:t>
            </a:r>
          </a:p>
        </p:txBody>
      </p:sp>
      <p:sp>
        <p:nvSpPr>
          <p:cNvPr id="109" name="Sous-titre de l’ordre du jour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l’ordre du jour</a:t>
            </a:r>
          </a:p>
        </p:txBody>
      </p:sp>
      <p:sp>
        <p:nvSpPr>
          <p:cNvPr id="110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Rubriques de l’ordre du jour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éclar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exte niveau 1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Déclaration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ait import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e niveau 1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100 %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Données clés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Données clés</a:t>
            </a:r>
          </a:p>
        </p:txBody>
      </p:sp>
      <p:sp>
        <p:nvSpPr>
          <p:cNvPr id="128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Texte niveau 1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« Citation notable »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 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l de salade avec du riz frit, des œufs durs et des baguette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Bol avec des beignets de saumon, de la salade et du houmo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Bol de pâtes pappardelle avec du beurre maître d’hôtel, des noisettes grillées et des lamelles de parmesan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l de salade avec du riz frit, des œufs durs et des baguette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ts et citrons vert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Titre de la présentation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Titre de la présentation</a:t>
            </a:r>
          </a:p>
        </p:txBody>
      </p:sp>
      <p:sp>
        <p:nvSpPr>
          <p:cNvPr id="23" name="Auteur et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Auteur et date</a:t>
            </a:r>
          </a:p>
        </p:txBody>
      </p:sp>
      <p:sp>
        <p:nvSpPr>
          <p:cNvPr id="24" name="Texte niveau 1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la présentation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utre titre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l avec des beignets de saumon, de la salade et du houmo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Titre de diapositiv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Titre de diapositive</a:t>
            </a:r>
          </a:p>
        </p:txBody>
      </p:sp>
      <p:sp>
        <p:nvSpPr>
          <p:cNvPr id="34" name="Texte niveau 1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Sous-titre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re de diapositiv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43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44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e niveau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 et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61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l de pâtes pappardelle avec du beurre maître d’hôtel, des noisettes grillées et des lamelles de parmesan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6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, vidéo direct, pet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72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7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, puces, vidéo direct, gr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ous-titre de diapositiv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Sous-titre de diapositive</a:t>
            </a:r>
          </a:p>
        </p:txBody>
      </p:sp>
      <p:sp>
        <p:nvSpPr>
          <p:cNvPr id="82" name="Texte niveau 1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Titre de diapositive</a:t>
            </a:r>
          </a:p>
        </p:txBody>
      </p:sp>
      <p:sp>
        <p:nvSpPr>
          <p:cNvPr id="84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re de section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Titre de section</a:t>
            </a:r>
          </a:p>
        </p:txBody>
      </p:sp>
      <p:sp>
        <p:nvSpPr>
          <p:cNvPr id="92" name="Numéro de diapositive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de diapositiv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Titre de diapositive</a:t>
            </a:r>
          </a:p>
        </p:txBody>
      </p:sp>
      <p:sp>
        <p:nvSpPr>
          <p:cNvPr id="3" name="Texte niveau 1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Texte de puce de diapositive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Numéro de diapositive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RF_Scanner.png" descr="pRF_Scann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397000"/>
            <a:ext cx="24384000" cy="1371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RFTraining_vid_frame_907.png" descr="pRFTraining_vid_frame_90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Exemple 1…"/>
          <p:cNvSpPr txBox="1"/>
          <p:nvPr/>
        </p:nvSpPr>
        <p:spPr>
          <a:xfrm>
            <a:off x="7041642" y="10874381"/>
            <a:ext cx="9036813" cy="25663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Exemple 1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Barre en mouvement du haut vers le bas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Bruit visuel pointant vers la droite (ou horaire)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Gardez les yeux fixés sur le point de fixation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Rapportez l’orientation du bruit: pouce droit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RFTraining_vid_frame_1056.png" descr="pRFTraining_vid_frame_10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77" name="Exemple 2…"/>
          <p:cNvSpPr txBox="1"/>
          <p:nvPr/>
        </p:nvSpPr>
        <p:spPr>
          <a:xfrm>
            <a:off x="7041642" y="11122031"/>
            <a:ext cx="8795411" cy="20710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Exemple 2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Barre en mouvement du haut vers le bas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Bruit non-orienté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Gardez les yeux fixés sur le point de fixation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RFTraining_vid_frame_313.png" descr="pRFTraining_vid_frame_31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Exemple 3…"/>
          <p:cNvSpPr txBox="1"/>
          <p:nvPr/>
        </p:nvSpPr>
        <p:spPr>
          <a:xfrm>
            <a:off x="6811416" y="10874381"/>
            <a:ext cx="9601302" cy="25663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Exemple 3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Barre en mouvement de gauche vers la droite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Bruit visuel pointant vers la gauche (anti-horaire)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Gardez les yeux fixés sur le point de fixation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Rapportez l’orientation du bruit: pouce gauche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RFTraining_vid_frame_1179.png" descr="pRFTraining_vid_frame_117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3" name="Exemple 4…"/>
          <p:cNvSpPr txBox="1"/>
          <p:nvPr/>
        </p:nvSpPr>
        <p:spPr>
          <a:xfrm>
            <a:off x="7041642" y="11617331"/>
            <a:ext cx="2079245" cy="10804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Exemple 4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Pause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RFTraining_vid.mp4" descr="pRFTraining_vid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Rapportez oralement l’orientation du bruit visuel en le regardant directement (ex: « Gauche », « Droite », « Gauche »…)…"/>
          <p:cNvSpPr txBox="1"/>
          <p:nvPr/>
        </p:nvSpPr>
        <p:spPr>
          <a:xfrm>
            <a:off x="3538000" y="11369681"/>
            <a:ext cx="17308001" cy="15757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592666" indent="-592666" defTabSz="825500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Rapportez oralement l’orientation du bruit visuel en le regardant directement</a:t>
            </a:r>
            <a:br/>
            <a:r>
              <a:t>(ex: « Gauche », « Droite », « Gauche »…)</a:t>
            </a:r>
          </a:p>
          <a:p>
            <a:pPr marL="592666" indent="-592666" defTabSz="825500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Gardez les yeux fixé sur le point fixation, rapportez oralement l’orientation du bruit visuel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after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800" fill="hold"/>
                                        <p:tgtEl>
                                          <p:spTgt spid="1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5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Information supplémentaires…"/>
          <p:cNvSpPr txBox="1"/>
          <p:nvPr/>
        </p:nvSpPr>
        <p:spPr>
          <a:xfrm>
            <a:off x="1195781" y="2377685"/>
            <a:ext cx="15865146" cy="50428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825500">
              <a:lnSpc>
                <a:spcPct val="100000"/>
              </a:lnSpc>
              <a:spcBef>
                <a:spcPts val="0"/>
              </a:spcBef>
              <a:defRPr b="1" sz="3200">
                <a:solidFill>
                  <a:srgbClr val="FFFFFF"/>
                </a:solidFill>
              </a:defRPr>
            </a:pPr>
            <a:r>
              <a:t>Information supplémentaires</a:t>
            </a:r>
          </a:p>
          <a:p>
            <a:pPr defTabSz="825500">
              <a:lnSpc>
                <a:spcPct val="100000"/>
              </a:lnSpc>
              <a:spcBef>
                <a:spcPts val="0"/>
              </a:spcBef>
              <a:defRPr b="1" sz="3200">
                <a:solidFill>
                  <a:srgbClr val="FFFFFF"/>
                </a:solidFill>
              </a:defRPr>
            </a:pP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Gardez les yeux fixés sur le point de fixation à tout prix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Clignez des yeux aussi souvent que vous le souhaiter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Maintenez une respiration constante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Le bruit visuel est facilement visible en vision centrale (lignes orientées)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Le bruit visuel est facilement visible en vision périphérique (alternance de bandes)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Le point central du point de fixation disparaît quand il faut répondre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Répondez aussi souvent que possible, et réponder aléatoirement en cas de doute</a:t>
            </a:r>
          </a:p>
          <a:p>
            <a:pPr marL="406400" indent="-406400" defTabSz="82550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Passez à l’essai suivant en cas d’oubli ou d’erreur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